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22"/>
  </p:notesMasterIdLst>
  <p:handoutMasterIdLst>
    <p:handoutMasterId r:id="rId23"/>
  </p:handoutMasterIdLst>
  <p:sldIdLst>
    <p:sldId id="302" r:id="rId3"/>
    <p:sldId id="1037" r:id="rId4"/>
    <p:sldId id="409" r:id="rId5"/>
    <p:sldId id="1038" r:id="rId6"/>
    <p:sldId id="1042" r:id="rId7"/>
    <p:sldId id="1043" r:id="rId8"/>
    <p:sldId id="1039" r:id="rId9"/>
    <p:sldId id="1045" r:id="rId10"/>
    <p:sldId id="1049" r:id="rId11"/>
    <p:sldId id="1046" r:id="rId12"/>
    <p:sldId id="1047" r:id="rId13"/>
    <p:sldId id="1048" r:id="rId14"/>
    <p:sldId id="1040" r:id="rId15"/>
    <p:sldId id="1044" r:id="rId16"/>
    <p:sldId id="1033" r:id="rId17"/>
    <p:sldId id="1050" r:id="rId18"/>
    <p:sldId id="1041" r:id="rId19"/>
    <p:sldId id="1051" r:id="rId20"/>
    <p:sldId id="1014" r:id="rId21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339966"/>
    <a:srgbClr val="FF9900"/>
    <a:srgbClr val="FF66CC"/>
    <a:srgbClr val="0000CC"/>
    <a:srgbClr val="00CC99"/>
    <a:srgbClr val="CC330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77" autoAdjust="0"/>
    <p:restoredTop sz="92784" autoAdjust="0"/>
  </p:normalViewPr>
  <p:slideViewPr>
    <p:cSldViewPr snapToGrid="0" showGuides="1">
      <p:cViewPr varScale="1">
        <p:scale>
          <a:sx n="78" d="100"/>
          <a:sy n="78" d="100"/>
        </p:scale>
        <p:origin x="192" y="1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7664"/>
    </p:cViewPr>
  </p:sorterViewPr>
  <p:notesViewPr>
    <p:cSldViewPr snapToGrid="0" showGuides="1"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D4E0972-AAA1-43BA-A832-E97738E73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81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6F3E6F6-03E7-4185-83D7-15FA44D302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228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5B716-0A9B-4C85-A040-E9DE44E0496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F3E6F6-03E7-4185-83D7-15FA44D302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32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F3E6F6-03E7-4185-83D7-15FA44D302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10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F3E6F6-03E7-4185-83D7-15FA44D302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94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85727"/>
            <a:ext cx="7772400" cy="2312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00788"/>
            <a:ext cx="6400800" cy="938011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BA72C51-34FF-4350-8A13-02A9917C7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978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978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85727"/>
            <a:ext cx="7772400" cy="2312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00788"/>
            <a:ext cx="6400800" cy="938011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BA72C51-34FF-4350-8A13-02A9917C7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6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106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69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69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7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95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263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1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7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492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066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978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978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9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69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69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1104900"/>
            <a:ext cx="91440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7134225" y="6338888"/>
            <a:ext cx="1819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434" tIns="51719" rIns="103434" bIns="51719" anchor="b"/>
          <a:lstStyle/>
          <a:p>
            <a:pPr algn="r" defTabSz="1035050">
              <a:defRPr/>
            </a:pPr>
            <a:fld id="{40F99652-5B01-4D72-8BE2-4D2E8751BF9A}" type="slidenum">
              <a:rPr lang="en-GB" sz="1600">
                <a:cs typeface="Times New Roman" pitchFamily="18" charset="0"/>
              </a:rPr>
              <a:pPr algn="r" defTabSz="1035050">
                <a:defRPr/>
              </a:pPr>
              <a:t>‹#›</a:t>
            </a:fld>
            <a:endParaRPr lang="en-US" sz="1600"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7134225" y="6338888"/>
            <a:ext cx="1819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434" tIns="51719" rIns="103434" bIns="51719" anchor="b"/>
          <a:lstStyle/>
          <a:p>
            <a:pPr algn="r" defTabSz="1035050">
              <a:defRPr/>
            </a:pPr>
            <a:fld id="{40F99652-5B01-4D72-8BE2-4D2E8751BF9A}" type="slidenum">
              <a:rPr lang="en-GB" sz="1600">
                <a:cs typeface="Times New Roman" pitchFamily="18" charset="0"/>
              </a:rPr>
              <a:pPr algn="r" defTabSz="1035050">
                <a:defRPr/>
              </a:pPr>
              <a:t>‹#›</a:t>
            </a:fld>
            <a:endParaRPr lang="en-US" sz="16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engineering/research/trustworthy-systems-laborato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Edsger_W._Dijkstr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Edsger_W._Dijkstr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56586.35658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25RhyyOg5Pg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youtu.be/3Ulh8yUiuu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obdv.github.io/Design-Verification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stol.ac.uk/ts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79486.3795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obdv.github.io/Design-Verification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log.foretellix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QRknQBMK9LA?t=457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vents.cadence.com/event/1220226a-f2b7-474c-b2a1-f08fdab24766/summary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16012"/>
            <a:ext cx="7772400" cy="2776538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tx1"/>
                </a:solidFill>
              </a:rPr>
              <a:t>Design Verification COMS30026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(COMS30066 with coursework)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3600" b="1" dirty="0"/>
              <a:t>WEEKLY LIVE SESSION – W4</a:t>
            </a:r>
            <a:endParaRPr lang="en-US" sz="40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892550"/>
            <a:ext cx="9144000" cy="1577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</a:rPr>
              <a:t>Kerstin Eder</a:t>
            </a:r>
            <a:endParaRPr lang="en-GB" sz="3600" b="1" dirty="0"/>
          </a:p>
          <a:p>
            <a:pPr eaLnBrk="1" hangingPunct="1">
              <a:lnSpc>
                <a:spcPct val="50000"/>
              </a:lnSpc>
            </a:pPr>
            <a:endParaRPr lang="en-US" sz="3600" dirty="0"/>
          </a:p>
          <a:p>
            <a:pPr eaLnBrk="1" hangingPunct="1">
              <a:lnSpc>
                <a:spcPct val="90000"/>
              </a:lnSpc>
            </a:pPr>
            <a:r>
              <a:rPr lang="en-US" dirty="0">
                <a:hlinkClick r:id="rId3"/>
              </a:rPr>
              <a:t>Trustworthy Systems Lab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6021388"/>
            <a:ext cx="22479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159375" y="6115050"/>
            <a:ext cx="32416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70000"/>
              </a:lnSpc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</a:pPr>
            <a:r>
              <a:rPr lang="en-US" sz="2000">
                <a:solidFill>
                  <a:schemeClr val="tx2"/>
                </a:solidFill>
                <a:latin typeface="Times New Roman" pitchFamily="18" charset="0"/>
              </a:rPr>
              <a:t>Department of </a:t>
            </a:r>
          </a:p>
          <a:p>
            <a:pPr algn="r">
              <a:lnSpc>
                <a:spcPct val="70000"/>
              </a:lnSpc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</a:pPr>
            <a:r>
              <a:rPr lang="en-GB" sz="2400">
                <a:solidFill>
                  <a:schemeClr val="tx2"/>
                </a:solidFill>
                <a:latin typeface="Times New Roman" pitchFamily="18" charset="0"/>
              </a:rPr>
              <a:t>COMPUTER SCIENCE</a:t>
            </a:r>
            <a:endParaRPr lang="en-US" sz="2400">
              <a:latin typeface="Times New Roman" pitchFamily="18" charset="0"/>
            </a:endParaRPr>
          </a:p>
        </p:txBody>
      </p:sp>
      <p:pic>
        <p:nvPicPr>
          <p:cNvPr id="5127" name="Picture 7" descr="CS6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74063" y="6091238"/>
            <a:ext cx="635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5ED7-66F9-B64F-B5E1-A8A63BA4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874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Challenge</a:t>
            </a:r>
          </a:p>
        </p:txBody>
      </p:sp>
      <p:pic>
        <p:nvPicPr>
          <p:cNvPr id="1026" name="Picture 2" descr="Edsger W. Dijkstra">
            <a:extLst>
              <a:ext uri="{FF2B5EF4-FFF2-40B4-BE49-F238E27FC236}">
                <a16:creationId xmlns:a16="http://schemas.microsoft.com/office/drawing/2014/main" id="{29C4A8EC-F9B4-9F43-BF5C-949A80892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793"/>
          <a:stretch/>
        </p:blipFill>
        <p:spPr bwMode="auto">
          <a:xfrm>
            <a:off x="856501" y="1799101"/>
            <a:ext cx="2803558" cy="32597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0CBC-EDE9-4C43-B288-10C3D2F7C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5577" y="1540085"/>
            <a:ext cx="4038600" cy="2255537"/>
          </a:xfrm>
        </p:spPr>
        <p:txBody>
          <a:bodyPr wrap="square" anchor="t">
            <a:noAutofit/>
          </a:bodyPr>
          <a:lstStyle/>
          <a:p>
            <a:r>
              <a:rPr lang="en-GB" sz="2600" dirty="0"/>
              <a:t>Find out about the work of </a:t>
            </a:r>
            <a:r>
              <a:rPr lang="en-GB" sz="2600" dirty="0" err="1"/>
              <a:t>Edsger</a:t>
            </a:r>
            <a:r>
              <a:rPr lang="en-GB" sz="2600" dirty="0"/>
              <a:t> W. Dijkstra.</a:t>
            </a:r>
          </a:p>
          <a:p>
            <a:r>
              <a:rPr lang="en-GB" sz="2600" dirty="0"/>
              <a:t>In particular, find what he said about testing and its limitations.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A5C1-303D-8941-B1D7-2B0E276A8125}"/>
              </a:ext>
            </a:extLst>
          </p:cNvPr>
          <p:cNvSpPr txBox="1"/>
          <p:nvPr/>
        </p:nvSpPr>
        <p:spPr>
          <a:xfrm>
            <a:off x="856500" y="5141343"/>
            <a:ext cx="2803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Photo from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https://en.wikipedia.org/wiki/Edsger_W._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Dijkstra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87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5ED7-66F9-B64F-B5E1-A8A63BA4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874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Challenge</a:t>
            </a:r>
          </a:p>
        </p:txBody>
      </p:sp>
      <p:pic>
        <p:nvPicPr>
          <p:cNvPr id="1026" name="Picture 2" descr="Edsger W. Dijkstra">
            <a:extLst>
              <a:ext uri="{FF2B5EF4-FFF2-40B4-BE49-F238E27FC236}">
                <a16:creationId xmlns:a16="http://schemas.microsoft.com/office/drawing/2014/main" id="{29C4A8EC-F9B4-9F43-BF5C-949A80892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793"/>
          <a:stretch/>
        </p:blipFill>
        <p:spPr bwMode="auto">
          <a:xfrm>
            <a:off x="856501" y="1799101"/>
            <a:ext cx="2803558" cy="32597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0CBC-EDE9-4C43-B288-10C3D2F7C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5577" y="1540085"/>
            <a:ext cx="4038600" cy="2255537"/>
          </a:xfrm>
        </p:spPr>
        <p:txBody>
          <a:bodyPr wrap="square" anchor="t">
            <a:noAutofit/>
          </a:bodyPr>
          <a:lstStyle/>
          <a:p>
            <a:r>
              <a:rPr lang="en-GB" sz="2600" dirty="0"/>
              <a:t>Find out about the work of </a:t>
            </a:r>
            <a:r>
              <a:rPr lang="en-GB" sz="2600" dirty="0" err="1"/>
              <a:t>Edsger</a:t>
            </a:r>
            <a:r>
              <a:rPr lang="en-GB" sz="2600" dirty="0"/>
              <a:t> W. Dijkstra.</a:t>
            </a:r>
          </a:p>
          <a:p>
            <a:r>
              <a:rPr lang="en-GB" sz="2600" dirty="0"/>
              <a:t>In particular, find what he said about testing and its limitations.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A5C1-303D-8941-B1D7-2B0E276A8125}"/>
              </a:ext>
            </a:extLst>
          </p:cNvPr>
          <p:cNvSpPr txBox="1"/>
          <p:nvPr/>
        </p:nvSpPr>
        <p:spPr>
          <a:xfrm>
            <a:off x="856500" y="5141343"/>
            <a:ext cx="2803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Photo from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https://en.wikipedia.org/wiki/Edsger_W._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Dijkstra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B35C4F-3FD6-7E4E-B95E-93A0C310002C}"/>
              </a:ext>
            </a:extLst>
          </p:cNvPr>
          <p:cNvSpPr txBox="1">
            <a:spLocks/>
          </p:cNvSpPr>
          <p:nvPr/>
        </p:nvSpPr>
        <p:spPr bwMode="auto">
          <a:xfrm>
            <a:off x="4395577" y="3919402"/>
            <a:ext cx="4038600" cy="2443882"/>
          </a:xfrm>
          <a:prstGeom prst="rect">
            <a:avLst/>
          </a:prstGeom>
          <a:solidFill>
            <a:srgbClr val="9933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2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“Program testing can be used to show the presence of bugs, but never to show their absence!”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872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― </a:t>
            </a:r>
            <a:r>
              <a:rPr kumimoji="0" lang="en-GB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Edsger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W. Dijkstra</a:t>
            </a:r>
          </a:p>
        </p:txBody>
      </p:sp>
    </p:spTree>
    <p:extLst>
      <p:ext uri="{BB962C8B-B14F-4D97-AF65-F5344CB8AC3E}">
        <p14:creationId xmlns:p14="http://schemas.microsoft.com/office/powerpoint/2010/main" val="308417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0D38-BC5C-124A-A0BF-371326EB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necessary and sufficient conditions for deadlock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212E460-4A98-8340-BB0B-AD1DE162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8" y="1450305"/>
            <a:ext cx="5387270" cy="52949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CE26A-4822-9546-80AD-91297698DE05}"/>
              </a:ext>
            </a:extLst>
          </p:cNvPr>
          <p:cNvSpPr txBox="1"/>
          <p:nvPr/>
        </p:nvSpPr>
        <p:spPr>
          <a:xfrm>
            <a:off x="3655130" y="1706880"/>
            <a:ext cx="5387270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 G. Coffman, M. Elphick, and A.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Shoshani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1971. System Deadlocks.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ACM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Comput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Surv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3, 2 (June 1971), 67–78.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DOI: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https://doi.org/10.1145/356586.356588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hlinkClick r:id="rId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43789B-C5ED-4F44-9D9A-B684D29EC413}"/>
              </a:ext>
            </a:extLst>
          </p:cNvPr>
          <p:cNvSpPr txBox="1">
            <a:spLocks/>
          </p:cNvSpPr>
          <p:nvPr/>
        </p:nvSpPr>
        <p:spPr bwMode="auto">
          <a:xfrm>
            <a:off x="5382883" y="3907765"/>
            <a:ext cx="3558199" cy="2769079"/>
          </a:xfrm>
          <a:prstGeom prst="rect">
            <a:avLst/>
          </a:prstGeom>
          <a:solidFill>
            <a:srgbClr val="9933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offers you an opportunity to learn material beyond what has been taught in this unit.</a:t>
            </a:r>
          </a:p>
        </p:txBody>
      </p:sp>
    </p:spTree>
    <p:extLst>
      <p:ext uri="{BB962C8B-B14F-4D97-AF65-F5344CB8AC3E}">
        <p14:creationId xmlns:p14="http://schemas.microsoft.com/office/powerpoint/2010/main" val="160354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9820"/>
            <a:ext cx="8229600" cy="5300662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GB" dirty="0"/>
              <a:t>Coverage Part I: Introduction and Code Coverage 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GB" dirty="0"/>
              <a:t>Coverage Part II: Functional Coverage</a:t>
            </a:r>
          </a:p>
          <a:p>
            <a:pPr>
              <a:spcBef>
                <a:spcPts val="0"/>
              </a:spcBef>
            </a:pPr>
            <a:r>
              <a:rPr lang="en-GB" dirty="0"/>
              <a:t>Coverage Part III: Coverage Analysis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3168"/>
              </a:spcBef>
            </a:pPr>
            <a:r>
              <a:rPr lang="en-US" b="1" dirty="0">
                <a:solidFill>
                  <a:srgbClr val="C00000"/>
                </a:solidFill>
              </a:rPr>
              <a:t>Lab W4: </a:t>
            </a:r>
          </a:p>
          <a:p>
            <a:pPr marL="0" indent="0">
              <a:buNone/>
            </a:pPr>
            <a:r>
              <a:rPr lang="en-US" sz="2800" b="1" dirty="0"/>
              <a:t>    Practical 1</a:t>
            </a:r>
            <a:r>
              <a:rPr lang="en-US" sz="2800" dirty="0"/>
              <a:t> (Weeks 2-5)</a:t>
            </a:r>
          </a:p>
          <a:p>
            <a:pPr lvl="1"/>
            <a:r>
              <a:rPr lang="en-US" sz="2400" dirty="0"/>
              <a:t>calc1 DUV provided as </a:t>
            </a:r>
            <a:r>
              <a:rPr lang="en-US" sz="2400" b="1" dirty="0"/>
              <a:t>black box design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Specification review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Development of a </a:t>
            </a:r>
            <a:r>
              <a:rPr lang="en-US" b="1" dirty="0"/>
              <a:t>Verification Plan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Debug calculator design using </a:t>
            </a:r>
            <a:r>
              <a:rPr lang="en-US" dirty="0" err="1"/>
              <a:t>Modelsim</a:t>
            </a:r>
            <a:r>
              <a:rPr lang="en-US" dirty="0"/>
              <a:t>/Questa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Example testbench on Blackboard</a:t>
            </a:r>
          </a:p>
        </p:txBody>
      </p:sp>
    </p:spTree>
    <p:extLst>
      <p:ext uri="{BB962C8B-B14F-4D97-AF65-F5344CB8AC3E}">
        <p14:creationId xmlns:p14="http://schemas.microsoft.com/office/powerpoint/2010/main" val="206951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487C-30BE-5749-8867-3FAEBC12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5F57FBA-6C3C-4447-A921-AC1539B24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02" y="-11851"/>
            <a:ext cx="6564796" cy="6891116"/>
          </a:xfrm>
        </p:spPr>
      </p:pic>
    </p:spTree>
    <p:extLst>
      <p:ext uri="{BB962C8B-B14F-4D97-AF65-F5344CB8AC3E}">
        <p14:creationId xmlns:p14="http://schemas.microsoft.com/office/powerpoint/2010/main" val="173344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– Week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CAV 2020 Keynote: </a:t>
            </a:r>
          </a:p>
          <a:p>
            <a:pPr marL="400050" lvl="1" indent="0">
              <a:buNone/>
            </a:pPr>
            <a:r>
              <a:rPr lang="en-GB" i="1" dirty="0"/>
              <a:t>Towards Robust Artificial Intelligence via Spec-consistent Machine Learning </a:t>
            </a:r>
          </a:p>
          <a:p>
            <a:pPr marL="400050" lvl="1" indent="0">
              <a:buNone/>
            </a:pPr>
            <a:r>
              <a:rPr lang="en-GB" dirty="0"/>
              <a:t>by </a:t>
            </a:r>
            <a:r>
              <a:rPr lang="en-GB" dirty="0" err="1"/>
              <a:t>Pushmeet</a:t>
            </a:r>
            <a:r>
              <a:rPr lang="en-GB" dirty="0"/>
              <a:t> Kohli from DeepMind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00050" lvl="1" indent="0">
              <a:buNone/>
            </a:pPr>
            <a:r>
              <a:rPr lang="en-GB" dirty="0">
                <a:hlinkClick r:id="rId2"/>
              </a:rPr>
              <a:t>https://www.youtube.com/watch?v=25RhyyOg5Pg&amp;feature=youtu.be</a:t>
            </a:r>
            <a:r>
              <a:rPr lang="en-GB" dirty="0"/>
              <a:t> </a:t>
            </a:r>
          </a:p>
          <a:p>
            <a:endParaRPr lang="en-GB" sz="2800" dirty="0"/>
          </a:p>
          <a:p>
            <a:endParaRPr lang="en-GB" sz="2400" dirty="0"/>
          </a:p>
          <a:p>
            <a:pPr marL="0" indent="0">
              <a:buNone/>
            </a:pPr>
            <a:endParaRPr lang="en-GB" sz="2800" i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65FC5B-5313-1F43-86B6-3E91C7EEC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2" y="3694112"/>
            <a:ext cx="2780222" cy="2063750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03524E7-AFAD-1549-BE01-7E10278FB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57" y="3648912"/>
            <a:ext cx="3717471" cy="21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5ED7-66F9-B64F-B5E1-A8A63BA4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87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Opportunities – Week 4</a:t>
            </a:r>
            <a:endParaRPr lang="en-GB" dirty="0"/>
          </a:p>
        </p:txBody>
      </p:sp>
      <p:pic>
        <p:nvPicPr>
          <p:cNvPr id="9" name="Content Placeholder 8" descr="A screen with a picture of a person on it&#10;&#10;Description automatically generated with medium confidence">
            <a:extLst>
              <a:ext uri="{FF2B5EF4-FFF2-40B4-BE49-F238E27FC236}">
                <a16:creationId xmlns:a16="http://schemas.microsoft.com/office/drawing/2014/main" id="{060ACE43-69E0-FB48-8942-B2ED4DB5E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299029"/>
            <a:ext cx="6360160" cy="39751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A9B93-3EE7-EB4C-A647-2CEA25777EB1}"/>
              </a:ext>
            </a:extLst>
          </p:cNvPr>
          <p:cNvSpPr txBox="1"/>
          <p:nvPr/>
        </p:nvSpPr>
        <p:spPr>
          <a:xfrm>
            <a:off x="212271" y="5493655"/>
            <a:ext cx="868679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Peter </a:t>
            </a:r>
            <a:r>
              <a:rPr lang="en-GB" sz="2400" dirty="0" err="1"/>
              <a:t>Norvig</a:t>
            </a:r>
            <a:r>
              <a:rPr lang="en-GB" sz="2400" dirty="0"/>
              <a:t> on </a:t>
            </a:r>
            <a:r>
              <a:rPr lang="en-GB" sz="2400" i="1" dirty="0"/>
              <a:t>Deep Learning and Understandability versus Software Engineering and Verification</a:t>
            </a:r>
          </a:p>
          <a:p>
            <a:pPr>
              <a:spcBef>
                <a:spcPts val="600"/>
              </a:spcBef>
            </a:pPr>
            <a:r>
              <a:rPr lang="en-GB" dirty="0">
                <a:hlinkClick r:id="rId4"/>
              </a:rPr>
              <a:t>https://youtu.be/3Ulh8yUiuuY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56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B33B-8C63-8347-BD4C-F0B75C8D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62D4-23DB-6C48-8568-EBFED905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9456"/>
            <a:ext cx="8229600" cy="5521324"/>
          </a:xfrm>
        </p:spPr>
        <p:txBody>
          <a:bodyPr/>
          <a:lstStyle/>
          <a:p>
            <a:r>
              <a:rPr lang="en-US" sz="2800" dirty="0"/>
              <a:t>Recordings of lectures for </a:t>
            </a:r>
            <a:r>
              <a:rPr lang="en-US" sz="2400" b="1" dirty="0"/>
              <a:t>Week 4: </a:t>
            </a:r>
          </a:p>
          <a:p>
            <a:pPr lvl="2">
              <a:lnSpc>
                <a:spcPct val="95000"/>
              </a:lnSpc>
              <a:buFont typeface="Wingdings" pitchFamily="2" charset="2"/>
              <a:buChar char="ü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Coverage Part I: Introduction and Code Coverage </a:t>
            </a:r>
          </a:p>
          <a:p>
            <a:pPr lvl="2">
              <a:lnSpc>
                <a:spcPct val="95000"/>
              </a:lnSpc>
              <a:buFont typeface="Wingdings" pitchFamily="2" charset="2"/>
              <a:buChar char="ü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Coverage Part II: Functional Coverage</a:t>
            </a:r>
          </a:p>
          <a:p>
            <a:pPr lvl="2">
              <a:lnSpc>
                <a:spcPct val="95000"/>
              </a:lnSpc>
              <a:buFont typeface="Wingdings" pitchFamily="2" charset="2"/>
              <a:buChar char="ü"/>
            </a:pPr>
            <a:r>
              <a:rPr lang="en-GB" sz="2000" dirty="0"/>
              <a:t>Coverage Part III: Coverage Analysis</a:t>
            </a:r>
          </a:p>
          <a:p>
            <a:pPr lvl="1"/>
            <a:r>
              <a:rPr lang="en-GB" sz="2400" dirty="0">
                <a:hlinkClick r:id="rId2"/>
              </a:rPr>
              <a:t>uobdv.github.io/Design-Verification/</a:t>
            </a:r>
            <a:r>
              <a:rPr lang="en-GB" sz="2400" dirty="0"/>
              <a:t>                     shows a </a:t>
            </a:r>
            <a:r>
              <a:rPr lang="en-GB" sz="2400" b="1" dirty="0"/>
              <a:t>weekly schedule of topics </a:t>
            </a:r>
            <a:r>
              <a:rPr lang="en-GB" sz="2400" dirty="0"/>
              <a:t>to watch BEFORE the next online session, ideally</a:t>
            </a:r>
          </a:p>
          <a:p>
            <a:pPr lvl="1"/>
            <a:r>
              <a:rPr lang="en-US" sz="2400" dirty="0"/>
              <a:t>Recordings are available from Blackboard unit page</a:t>
            </a:r>
          </a:p>
          <a:p>
            <a:pPr>
              <a:spcBef>
                <a:spcPts val="1272"/>
              </a:spcBef>
            </a:pPr>
            <a:r>
              <a:rPr lang="en-US" sz="2800" dirty="0"/>
              <a:t>Tasks for you this week:</a:t>
            </a:r>
          </a:p>
          <a:p>
            <a:pPr lvl="1"/>
            <a:r>
              <a:rPr lang="en-US" sz="2000" dirty="0"/>
              <a:t>Submit issues found during your </a:t>
            </a:r>
            <a:r>
              <a:rPr lang="en-US" sz="2000" b="1" dirty="0"/>
              <a:t>Specification review </a:t>
            </a:r>
            <a:r>
              <a:rPr lang="en-US" sz="2000" dirty="0"/>
              <a:t>to Blackboard Discussion Forum</a:t>
            </a:r>
          </a:p>
          <a:p>
            <a:pPr lvl="1"/>
            <a:r>
              <a:rPr lang="en-US" sz="2000" dirty="0"/>
              <a:t>Develop a </a:t>
            </a:r>
            <a:r>
              <a:rPr lang="en-US" sz="2000" b="1" dirty="0"/>
              <a:t>Verification Plan </a:t>
            </a:r>
            <a:r>
              <a:rPr lang="en-US" sz="2000" dirty="0"/>
              <a:t>for the calc1 black box DUV</a:t>
            </a:r>
          </a:p>
          <a:p>
            <a:pPr lvl="1"/>
            <a:r>
              <a:rPr lang="en-US" sz="2000" b="1" dirty="0"/>
              <a:t>Attend the lab session </a:t>
            </a:r>
            <a:r>
              <a:rPr lang="en-US" sz="2000" dirty="0"/>
              <a:t>with Xuan on Friday to get help with using </a:t>
            </a:r>
            <a:r>
              <a:rPr lang="en-US" sz="2000" dirty="0" err="1"/>
              <a:t>ModelSim</a:t>
            </a:r>
            <a:r>
              <a:rPr lang="en-US" sz="2000" dirty="0"/>
              <a:t>/Questa so you can do </a:t>
            </a:r>
            <a:r>
              <a:rPr lang="en-US" sz="2000" b="1" dirty="0"/>
              <a:t>Practical 1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153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A39FA7-9151-454C-BD04-2A55E7B1E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89" y="144787"/>
            <a:ext cx="6791822" cy="6713213"/>
          </a:xfrm>
        </p:spPr>
      </p:pic>
    </p:spTree>
    <p:extLst>
      <p:ext uri="{BB962C8B-B14F-4D97-AF65-F5344CB8AC3E}">
        <p14:creationId xmlns:p14="http://schemas.microsoft.com/office/powerpoint/2010/main" val="253725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BE42-68B6-7D4B-9511-EB958BFE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1ACF0"/>
                </a:solidFill>
              </a:rPr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D9301-31AF-2D4E-99FC-AF688666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86" y="2769104"/>
            <a:ext cx="5642627" cy="23280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469E43-3EDD-0D4F-90D8-544479B71B8B}"/>
              </a:ext>
            </a:extLst>
          </p:cNvPr>
          <p:cNvSpPr/>
          <p:nvPr/>
        </p:nvSpPr>
        <p:spPr>
          <a:xfrm>
            <a:off x="1750686" y="5097138"/>
            <a:ext cx="5642627" cy="394876"/>
          </a:xfrm>
          <a:prstGeom prst="rect">
            <a:avLst/>
          </a:prstGeom>
          <a:solidFill>
            <a:srgbClr val="3E9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marR="0" lvl="0" indent="-257175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https://www.bristol.ac.uk/tsl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90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Introduction to DV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Verification Hierarchy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Fundamentals of Simulation-based Verification</a:t>
            </a:r>
          </a:p>
          <a:p>
            <a:pPr lvl="1"/>
            <a:r>
              <a:rPr lang="en-US" dirty="0"/>
              <a:t>Driving &amp; Checking</a:t>
            </a:r>
          </a:p>
          <a:p>
            <a:pPr>
              <a:spcBef>
                <a:spcPts val="3168"/>
              </a:spcBef>
            </a:pPr>
            <a:r>
              <a:rPr lang="en-US" b="1" dirty="0">
                <a:solidFill>
                  <a:srgbClr val="C00000"/>
                </a:solidFill>
              </a:rPr>
              <a:t>Lab W1: </a:t>
            </a:r>
          </a:p>
          <a:p>
            <a:pPr lvl="1"/>
            <a:r>
              <a:rPr lang="en-US" dirty="0"/>
              <a:t>get remote access to the EDA software</a:t>
            </a:r>
          </a:p>
          <a:p>
            <a:pPr lvl="1"/>
            <a:r>
              <a:rPr lang="en-US" dirty="0"/>
              <a:t>teach yourself Verilog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EC20-73AB-E74E-A766-D085D2C4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3F4D5C1-DBE2-F546-B6AB-15B9A8C0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5" y="1985368"/>
            <a:ext cx="7334630" cy="45979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5B718-339C-4F48-B178-2A5A0EDDD1EB}"/>
              </a:ext>
            </a:extLst>
          </p:cNvPr>
          <p:cNvSpPr txBox="1"/>
          <p:nvPr/>
        </p:nvSpPr>
        <p:spPr>
          <a:xfrm>
            <a:off x="1415039" y="1062038"/>
            <a:ext cx="631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Brian Cantwell Smith. 1985. The limits of correctness. SIGCAS </a:t>
            </a:r>
            <a:r>
              <a:rPr lang="en-GB" i="1" dirty="0" err="1"/>
              <a:t>Comput</a:t>
            </a:r>
            <a:r>
              <a:rPr lang="en-GB" i="1" dirty="0"/>
              <a:t>. Soc. 14,15, 1,2,3,4 (Jan 1 1985), 18–26. </a:t>
            </a:r>
          </a:p>
          <a:p>
            <a:r>
              <a:rPr lang="en-GB" i="1" dirty="0"/>
              <a:t>DOI: </a:t>
            </a:r>
            <a:r>
              <a:rPr lang="en-GB" i="1" dirty="0">
                <a:hlinkClick r:id="rId3"/>
              </a:rPr>
              <a:t>https://doi.org/10.1145/379486.379512</a:t>
            </a:r>
            <a:r>
              <a:rPr lang="en-GB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0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Verification Tools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Hardware Design Languages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Verification Cycle, Methodology &amp; Plan</a:t>
            </a:r>
          </a:p>
          <a:p>
            <a:pPr>
              <a:spcBef>
                <a:spcPts val="3168"/>
              </a:spcBef>
            </a:pPr>
            <a:r>
              <a:rPr lang="en-US" b="1" dirty="0">
                <a:solidFill>
                  <a:srgbClr val="C00000"/>
                </a:solidFill>
              </a:rPr>
              <a:t>Lab W2: 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ModelSim</a:t>
            </a:r>
            <a:r>
              <a:rPr lang="en-US" dirty="0"/>
              <a:t>/Questa</a:t>
            </a:r>
          </a:p>
          <a:p>
            <a:pPr lvl="2"/>
            <a:r>
              <a:rPr lang="en-US" dirty="0"/>
              <a:t>installed on </a:t>
            </a:r>
            <a:r>
              <a:rPr lang="en-US" dirty="0" err="1"/>
              <a:t>linux</a:t>
            </a:r>
            <a:r>
              <a:rPr lang="en-US" dirty="0"/>
              <a:t> lab machines</a:t>
            </a:r>
          </a:p>
          <a:p>
            <a:pPr lvl="1"/>
            <a:r>
              <a:rPr lang="en-US" dirty="0"/>
              <a:t>Work through mux testbench from Exercise 2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https://uobdv.github.io/Design-Verification/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78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Task(s)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41" y="1345069"/>
            <a:ext cx="8427714" cy="4695825"/>
          </a:xfrm>
        </p:spPr>
        <p:txBody>
          <a:bodyPr/>
          <a:lstStyle/>
          <a:p>
            <a:r>
              <a:rPr lang="en-GB" sz="2800" b="1" dirty="0"/>
              <a:t>Review the </a:t>
            </a:r>
            <a:r>
              <a:rPr lang="en-GB" sz="2800" b="1" dirty="0" err="1"/>
              <a:t>foretellix</a:t>
            </a:r>
            <a:r>
              <a:rPr lang="en-GB" sz="2800" b="1" dirty="0"/>
              <a:t> blog</a:t>
            </a:r>
            <a:r>
              <a:rPr lang="en-GB" sz="2800" i="1" dirty="0"/>
              <a:t> </a:t>
            </a:r>
            <a:r>
              <a:rPr lang="en-GB" sz="2400" i="1" dirty="0">
                <a:hlinkClick r:id="rId2"/>
              </a:rPr>
              <a:t>https://blog.foretellix.com/</a:t>
            </a:r>
            <a:r>
              <a:rPr lang="en-GB" sz="2400" i="1" dirty="0"/>
              <a:t> </a:t>
            </a:r>
          </a:p>
          <a:p>
            <a:endParaRPr lang="en-GB" sz="2800" i="1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1E3209-556E-F94B-8D41-F9F2D9DC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368"/>
            <a:ext cx="9144000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4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038"/>
            <a:ext cx="9144000" cy="787400"/>
          </a:xfrm>
        </p:spPr>
        <p:txBody>
          <a:bodyPr/>
          <a:lstStyle/>
          <a:p>
            <a:r>
              <a:rPr lang="en-US" sz="3200" dirty="0"/>
              <a:t>RV2020 Keynote by </a:t>
            </a:r>
            <a:r>
              <a:rPr lang="en-GB" sz="3200" dirty="0"/>
              <a:t>Lane Desborough on       </a:t>
            </a:r>
            <a:r>
              <a:rPr lang="en-GB" sz="3200" i="1" dirty="0"/>
              <a:t>The Physical Side of Cyber-Physical Systems</a:t>
            </a:r>
            <a:br>
              <a:rPr lang="en-GB" sz="3200" i="1" dirty="0"/>
            </a:br>
            <a:r>
              <a:rPr lang="en-GB" sz="2000" i="1" dirty="0">
                <a:hlinkClick r:id="rId2"/>
              </a:rPr>
              <a:t>https://youtu.be/QRknQBMK9LA?t=457</a:t>
            </a:r>
            <a:endParaRPr lang="en-US" sz="2400" i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DF79D0-3EFB-5544-955E-C7A2CEFC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597"/>
            <a:ext cx="9144000" cy="51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9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GB" dirty="0"/>
              <a:t>Stimuli Generation Part I: Foundations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GB" dirty="0"/>
              <a:t>Stimuli Generation Part II: Test Automation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GB" dirty="0"/>
              <a:t>Checking</a:t>
            </a: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3168"/>
              </a:spcBef>
            </a:pPr>
            <a:r>
              <a:rPr lang="en-US" b="1" dirty="0">
                <a:solidFill>
                  <a:srgbClr val="C00000"/>
                </a:solidFill>
              </a:rPr>
              <a:t>Lab W3: </a:t>
            </a:r>
          </a:p>
          <a:p>
            <a:pPr lvl="1"/>
            <a:r>
              <a:rPr lang="en-US" dirty="0"/>
              <a:t>Introduction to </a:t>
            </a:r>
            <a:r>
              <a:rPr lang="en-US" b="1" dirty="0"/>
              <a:t>Practical 1</a:t>
            </a:r>
            <a:r>
              <a:rPr lang="en-US" dirty="0"/>
              <a:t> (Weeks 2-5)</a:t>
            </a:r>
          </a:p>
          <a:p>
            <a:pPr lvl="2"/>
            <a:r>
              <a:rPr lang="en-US" dirty="0"/>
              <a:t>Specification review</a:t>
            </a:r>
          </a:p>
          <a:p>
            <a:pPr lvl="2"/>
            <a:r>
              <a:rPr lang="en-US" dirty="0"/>
              <a:t>Debug calculator design using </a:t>
            </a:r>
            <a:r>
              <a:rPr lang="en-US" dirty="0" err="1"/>
              <a:t>Modelsim</a:t>
            </a:r>
            <a:r>
              <a:rPr lang="en-US" dirty="0"/>
              <a:t>/Questa</a:t>
            </a:r>
          </a:p>
          <a:p>
            <a:pPr lvl="2"/>
            <a:r>
              <a:rPr lang="en-US" dirty="0"/>
              <a:t>Example testbench on Blackboard</a:t>
            </a:r>
          </a:p>
        </p:txBody>
      </p:sp>
    </p:spTree>
    <p:extLst>
      <p:ext uri="{BB962C8B-B14F-4D97-AF65-F5344CB8AC3E}">
        <p14:creationId xmlns:p14="http://schemas.microsoft.com/office/powerpoint/2010/main" val="200424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9B62-8A8E-1D49-9FC0-AFA582DD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– 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EF1-451E-7C47-863D-BDA8A6C91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3" y="1268567"/>
            <a:ext cx="3494088" cy="3274858"/>
          </a:xfrm>
        </p:spPr>
        <p:txBody>
          <a:bodyPr/>
          <a:lstStyle/>
          <a:p>
            <a:r>
              <a:rPr lang="en-GB" sz="2800" b="1" i="1" dirty="0"/>
              <a:t>CDN Live </a:t>
            </a:r>
            <a:r>
              <a:rPr lang="en-GB" sz="2800" i="1" dirty="0"/>
              <a:t>2021 is on </a:t>
            </a:r>
            <a:r>
              <a:rPr lang="en-GB" i="1" dirty="0"/>
              <a:t>19 Oct 2021  </a:t>
            </a:r>
          </a:p>
          <a:p>
            <a:r>
              <a:rPr lang="en-GB" sz="2800" i="1" dirty="0"/>
              <a:t>Registration is open at:</a:t>
            </a:r>
          </a:p>
          <a:p>
            <a:pPr marL="400050" lvl="1" indent="0">
              <a:buNone/>
            </a:pPr>
            <a:r>
              <a:rPr lang="en-GB" sz="1800" u="sng" dirty="0">
                <a:solidFill>
                  <a:srgbClr val="1874A4"/>
                </a:solidFill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https://events.cadence.com/event/1220226a-f2b7-474c-b2a1-f08fdab24766/summary</a:t>
            </a:r>
            <a:endParaRPr lang="en-GB" sz="4000" i="1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880E2FA-492D-CB4D-86D9-02D7B5E0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48" y="1268566"/>
            <a:ext cx="4568187" cy="23377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807A98-20E1-0B4E-AEBF-B4870F1ABFF2}"/>
              </a:ext>
            </a:extLst>
          </p:cNvPr>
          <p:cNvSpPr txBox="1">
            <a:spLocks/>
          </p:cNvSpPr>
          <p:nvPr/>
        </p:nvSpPr>
        <p:spPr bwMode="auto">
          <a:xfrm>
            <a:off x="658961" y="4714875"/>
            <a:ext cx="8054974" cy="150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 Wilson Research Group Verification Survey Results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Recording by Harry Foster on Blackboard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None/>
              <a:tabLst/>
              <a:defRPr/>
            </a:pPr>
            <a:endParaRPr kumimoji="0" lang="en-GB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30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AFDE49-C31D-8044-B384-EF84CF6E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3" y="784111"/>
            <a:ext cx="7219674" cy="5289777"/>
          </a:xfrm>
        </p:spPr>
      </p:pic>
    </p:spTree>
    <p:extLst>
      <p:ext uri="{BB962C8B-B14F-4D97-AF65-F5344CB8AC3E}">
        <p14:creationId xmlns:p14="http://schemas.microsoft.com/office/powerpoint/2010/main" val="12513027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16056</TotalTime>
  <Words>678</Words>
  <Application>Microsoft Macintosh PowerPoint</Application>
  <PresentationFormat>On-screen Show (4:3)</PresentationFormat>
  <Paragraphs>102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Open Sans</vt:lpstr>
      <vt:lpstr>Times New Roman</vt:lpstr>
      <vt:lpstr>Wingdings</vt:lpstr>
      <vt:lpstr>Default Design</vt:lpstr>
      <vt:lpstr>1_Default Design</vt:lpstr>
      <vt:lpstr>Design Verification COMS30026 (COMS30066 with coursework)  WEEKLY LIVE SESSION – W4</vt:lpstr>
      <vt:lpstr>Topics W1</vt:lpstr>
      <vt:lpstr>Paper review</vt:lpstr>
      <vt:lpstr>Topics W2</vt:lpstr>
      <vt:lpstr>Task(s) – Week 2</vt:lpstr>
      <vt:lpstr>RV2020 Keynote by Lane Desborough on       The Physical Side of Cyber-Physical Systems https://youtu.be/QRknQBMK9LA?t=457</vt:lpstr>
      <vt:lpstr>Topics W3</vt:lpstr>
      <vt:lpstr>Opportunities – Week 3</vt:lpstr>
      <vt:lpstr>PowerPoint Presentation</vt:lpstr>
      <vt:lpstr>Challenge</vt:lpstr>
      <vt:lpstr>Challenge</vt:lpstr>
      <vt:lpstr>Four necessary and sufficient conditions for deadlock</vt:lpstr>
      <vt:lpstr>Topics W4</vt:lpstr>
      <vt:lpstr>PowerPoint Presentation</vt:lpstr>
      <vt:lpstr>Opportunities – Week 4</vt:lpstr>
      <vt:lpstr>Opportunities – Week 4</vt:lpstr>
      <vt:lpstr>Next</vt:lpstr>
      <vt:lpstr>PowerPoint Presentation</vt:lpstr>
      <vt:lpstr>Questions</vt:lpstr>
    </vt:vector>
  </TitlesOfParts>
  <Manager/>
  <Company>University of Bristol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COMS31700 Design Verification</dc:title>
  <dc:subject/>
  <dc:creator>Kerstin Eder</dc:creator>
  <cp:keywords/>
  <dc:description/>
  <cp:lastModifiedBy>Kerstin Eder</cp:lastModifiedBy>
  <cp:revision>249</cp:revision>
  <cp:lastPrinted>2019-10-11T14:20:32Z</cp:lastPrinted>
  <dcterms:created xsi:type="dcterms:W3CDTF">2006-05-11T10:00:56Z</dcterms:created>
  <dcterms:modified xsi:type="dcterms:W3CDTF">2021-10-20T10:18:56Z</dcterms:modified>
  <cp:category/>
</cp:coreProperties>
</file>